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8" r:id="rId3"/>
    <p:sldMasterId id="2147483699" r:id="rId4"/>
    <p:sldMasterId id="2147483700" r:id="rId5"/>
    <p:sldMasterId id="2147483701" r:id="rId6"/>
    <p:sldMasterId id="214748370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42" Type="http://schemas.openxmlformats.org/officeDocument/2006/relationships/slide" Target="slides/slide34.xml"/><Relationship Id="rId86" Type="http://schemas.openxmlformats.org/officeDocument/2006/relationships/slide" Target="slides/slide78.xml"/><Relationship Id="rId41" Type="http://schemas.openxmlformats.org/officeDocument/2006/relationships/slide" Target="slides/slide33.xml"/><Relationship Id="rId85" Type="http://schemas.openxmlformats.org/officeDocument/2006/relationships/slide" Target="slides/slide77.xml"/><Relationship Id="rId44" Type="http://schemas.openxmlformats.org/officeDocument/2006/relationships/slide" Target="slides/slide36.xml"/><Relationship Id="rId88" Type="http://schemas.openxmlformats.org/officeDocument/2006/relationships/slide" Target="slides/slide80.xml"/><Relationship Id="rId43" Type="http://schemas.openxmlformats.org/officeDocument/2006/relationships/slide" Target="slides/slide35.xml"/><Relationship Id="rId87" Type="http://schemas.openxmlformats.org/officeDocument/2006/relationships/slide" Target="slides/slide7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95" Type="http://schemas.openxmlformats.org/officeDocument/2006/relationships/slide" Target="slides/slide87.xml"/><Relationship Id="rId50" Type="http://schemas.openxmlformats.org/officeDocument/2006/relationships/slide" Target="slides/slide42.xml"/><Relationship Id="rId94" Type="http://schemas.openxmlformats.org/officeDocument/2006/relationships/slide" Target="slides/slide8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b4ce4406_0_3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9b4ce4406_0_3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9b4ce4406_0_3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9b4ce4406_0_3:notes"/>
          <p:cNvSpPr txBox="1"/>
          <p:nvPr>
            <p:ph idx="1" type="body"/>
          </p:nvPr>
        </p:nvSpPr>
        <p:spPr>
          <a:xfrm>
            <a:off x="731520" y="4560480"/>
            <a:ext cx="58518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9b4ce4406_0_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b4ce4406_0_75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9b4ce4406_0_75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9b4ce4406_0_75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9b4ce4406_0_75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9b4ce4406_0_75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9b4ce4406_0_111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9b4ce4406_0_11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9b4ce4406_0_11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9b4ce4406_0_111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39b4ce4406_0_11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9b4ce4406_0_119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9b4ce4406_0_119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9b4ce4406_0_119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39b4ce4406_0_119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9b4ce4406_0_11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b4ce4406_0_188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9b4ce4406_0_188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9b4ce4406_0_188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39b4ce4406_0_188:notes"/>
          <p:cNvSpPr txBox="1"/>
          <p:nvPr>
            <p:ph idx="1" type="body"/>
          </p:nvPr>
        </p:nvSpPr>
        <p:spPr>
          <a:xfrm>
            <a:off x="731520" y="4560480"/>
            <a:ext cx="58518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9b4ce4406_0_188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b4ce4406_0_196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9b4ce4406_0_196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9b4ce4406_0_196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39b4ce4406_0_196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9b4ce4406_0_19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b4ce4406_0_214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9b4ce4406_0_214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39b4ce4406_0_214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9b4ce4406_0_214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9b4ce4406_0_21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b4ce4406_0_234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9b4ce4406_0_234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9b4ce4406_0_234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9b4ce4406_0_234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9b4ce4406_0_23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9b4ce4406_0_252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39b4ce4406_0_252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39b4ce4406_0_252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39b4ce4406_0_252:notes"/>
          <p:cNvSpPr txBox="1"/>
          <p:nvPr>
            <p:ph idx="1" type="body"/>
          </p:nvPr>
        </p:nvSpPr>
        <p:spPr>
          <a:xfrm>
            <a:off x="731520" y="4560480"/>
            <a:ext cx="58518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39b4ce4406_0_25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9b4ce4406_0_260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9b4ce4406_0_260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39b4ce4406_0_260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39b4ce4406_0_260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9b4ce4406_0_26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9b4ce4406_0_283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39b4ce4406_0_283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39b4ce4406_0_283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39b4ce4406_0_283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39b4ce4406_0_28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b4ce4406_0_966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39b4ce4406_0_966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9b4ce4406_0_966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9b4ce4406_0_966:notes"/>
          <p:cNvSpPr txBox="1"/>
          <p:nvPr>
            <p:ph idx="1" type="body"/>
          </p:nvPr>
        </p:nvSpPr>
        <p:spPr>
          <a:xfrm>
            <a:off x="731520" y="4560480"/>
            <a:ext cx="58518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39b4ce4406_0_96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9b4ce4406_0_297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9b4ce4406_0_297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9b4ce4406_0_297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9b4ce4406_0_297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9b4ce4406_0_297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9b4ce4406_0_309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39b4ce4406_0_309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39b4ce4406_0_309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9b4ce4406_0_309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39b4ce4406_0_30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9b4ce4406_0_320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9b4ce4406_0_320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39b4ce4406_0_320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39b4ce4406_0_320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9b4ce4406_0_32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9b4ce4406_0_331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9b4ce4406_0_331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39b4ce4406_0_331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39b4ce4406_0_331:notes"/>
          <p:cNvSpPr txBox="1"/>
          <p:nvPr>
            <p:ph idx="1" type="body"/>
          </p:nvPr>
        </p:nvSpPr>
        <p:spPr>
          <a:xfrm>
            <a:off x="731520" y="4560480"/>
            <a:ext cx="58518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39b4ce4406_0_33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b4ce4406_0_39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9b4ce4406_0_39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9b4ce4406_0_397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9b4ce4406_0_397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9b4ce4406_0_402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39b4ce4406_0_40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39b4ce4406_0_40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39b4ce4406_0_402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39b4ce4406_0_40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9b4ce4406_0_351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39b4ce4406_0_35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39b4ce4406_0_35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39b4ce4406_0_351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39b4ce4406_0_35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b4ce4406_0_361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39b4ce4406_0_36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39b4ce4406_0_36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39b4ce4406_0_361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39b4ce4406_0_36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9b4ce4406_0_371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39b4ce4406_0_37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9b4ce4406_0_37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39b4ce4406_0_371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39b4ce4406_0_37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b4ce4406_0_11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9b4ce4406_0_1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9b4ce4406_0_11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9b4ce4406_0_11:notes"/>
          <p:cNvSpPr txBox="1"/>
          <p:nvPr>
            <p:ph idx="1" type="body"/>
          </p:nvPr>
        </p:nvSpPr>
        <p:spPr>
          <a:xfrm>
            <a:off x="731520" y="4560480"/>
            <a:ext cx="58518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39b4ce4406_0_1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9b4ce4406_0_382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39b4ce4406_0_38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9b4ce4406_0_38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39b4ce4406_0_382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39b4ce4406_0_38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9b4ce4406_0_49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9b4ce4406_0_494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9b4ce4406_0_505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9b4ce4406_0_505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9b4ce4406_0_50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9b4ce4406_0_50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9b4ce4406_0_51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9b4ce4406_0_516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9b4ce4406_0_52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9b4ce4406_0_52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9b4ce4406_0_537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9b4ce4406_0_537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9b4ce4406_0_54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9b4ce4406_0_54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9b4ce4406_0_54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9b4ce4406_0_54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9b4ce4406_0_555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9b4ce4406_0_555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b4ce4406_0_19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9b4ce4406_0_19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9b4ce4406_0_19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39b4ce4406_0_19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9b4ce4406_0_1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9b4ce4406_0_56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9b4ce4406_0_561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9b4ce4406_0_567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9b4ce4406_0_567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9b4ce4406_0_57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9b4ce4406_0_57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9b4ce4406_0_59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9b4ce4406_0_590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9b4ce4406_0_595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9b4ce4406_0_595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9b4ce4406_0_60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9b4ce4406_0_60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b4ce4406_0_61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9b4ce4406_0_611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9b4ce4406_0_632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39b4ce4406_0_632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39b4ce4406_0_632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39b4ce4406_0_632:notes"/>
          <p:cNvSpPr txBox="1"/>
          <p:nvPr>
            <p:ph idx="1" type="body"/>
          </p:nvPr>
        </p:nvSpPr>
        <p:spPr>
          <a:xfrm>
            <a:off x="731520" y="4560480"/>
            <a:ext cx="58518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39b4ce4406_0_63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9b4ce4406_0_64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9b4ce4406_0_640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9b4ce4406_0_648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39b4ce4406_0_648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39b4ce4406_0_648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39b4ce4406_0_648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39b4ce4406_0_648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b4ce4406_0_27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9b4ce4406_0_27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9b4ce4406_0_27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9b4ce4406_0_27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9b4ce4406_0_27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b4ce4406_0_656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9b4ce4406_0_656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39b4ce4406_0_656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39b4ce4406_0_656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9b4ce4406_0_65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9b4ce4406_0_664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39b4ce4406_0_664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39b4ce4406_0_664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39b4ce4406_0_664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39b4ce4406_0_66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9b4ce4406_0_672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39b4ce4406_0_67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39b4ce4406_0_67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39b4ce4406_0_672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39b4ce4406_0_67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9b4ce4406_0_680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39b4ce4406_0_680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39b4ce4406_0_680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39b4ce4406_0_680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39b4ce4406_0_68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9b4ce4406_0_70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9b4ce4406_0_701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9b4ce4406_0_70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9b4ce4406_0_706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9b4ce4406_0_737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9b4ce4406_0_737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9b4ce4406_0_72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9b4ce4406_0_721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9b4ce4406_0_725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9b4ce4406_0_725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9b4ce4406_0_73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9b4ce4406_0_73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b4ce4406_0_36:notes"/>
          <p:cNvSpPr txBox="1"/>
          <p:nvPr>
            <p:ph idx="12" type="sldNum"/>
          </p:nvPr>
        </p:nvSpPr>
        <p:spPr>
          <a:xfrm>
            <a:off x="4141893" y="9119472"/>
            <a:ext cx="3139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sp>
        <p:nvSpPr>
          <p:cNvPr id="273" name="Google Shape;273;g39b4ce4406_0_36:notes"/>
          <p:cNvSpPr/>
          <p:nvPr>
            <p:ph idx="2" type="sldImg"/>
          </p:nvPr>
        </p:nvSpPr>
        <p:spPr>
          <a:xfrm>
            <a:off x="1259840" y="721756"/>
            <a:ext cx="4765200" cy="356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b4ce4406_0_36:notes"/>
          <p:cNvSpPr txBox="1"/>
          <p:nvPr>
            <p:ph idx="1" type="body"/>
          </p:nvPr>
        </p:nvSpPr>
        <p:spPr>
          <a:xfrm>
            <a:off x="731520" y="4558903"/>
            <a:ext cx="5821800" cy="4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9b4ce4406_0_36:notes"/>
          <p:cNvSpPr txBox="1"/>
          <p:nvPr>
            <p:ph idx="3" type="sldNum"/>
          </p:nvPr>
        </p:nvSpPr>
        <p:spPr>
          <a:xfrm>
            <a:off x="4141893" y="9119472"/>
            <a:ext cx="3139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9b4ce4406_0_71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9b4ce4406_0_71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9b4ce4406_0_74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9b4ce4406_0_74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9b4ce4406_0_74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9b4ce4406_0_74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9b4ce4406_0_75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9b4ce4406_0_756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9b4ce4406_0_76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9b4ce4406_0_76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9b4ce4406_0_768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9b4ce4406_0_768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9b4ce4406_0_77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9b4ce4406_0_77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9b4ce4406_0_778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9b4ce4406_0_778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9b4ce4406_0_78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9b4ce4406_0_78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9b4ce4406_0_79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9b4ce4406_0_794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b4ce4406_0_42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9b4ce4406_0_4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9b4ce4406_0_4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9b4ce4406_0_42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9b4ce4406_0_4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9b4ce4406_0_79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9b4ce4406_0_79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9b4ce4406_0_82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9b4ce4406_0_826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9b4ce4406_0_80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9b4ce4406_0_804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9b4ce4406_0_80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9b4ce4406_0_80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9b4ce4406_0_81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9b4ce4406_0_814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9b4ce4406_0_81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9b4ce4406_0_81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9b4ce4406_0_83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9b4ce4406_0_836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9b4ce4406_0_842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39b4ce4406_0_842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39b4ce4406_0_842:notes"/>
          <p:cNvSpPr txBox="1"/>
          <p:nvPr/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39b4ce4406_0_842:notes"/>
          <p:cNvSpPr txBox="1"/>
          <p:nvPr>
            <p:ph idx="1" type="body"/>
          </p:nvPr>
        </p:nvSpPr>
        <p:spPr>
          <a:xfrm>
            <a:off x="731520" y="4560480"/>
            <a:ext cx="58518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39b4ce4406_0_84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9b4ce4406_0_85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9b4ce4406_0_850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9b4ce4406_0_858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9b4ce4406_0_858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b4ce4406_0_50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39b4ce4406_0_50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9b4ce4406_0_50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9b4ce4406_0_50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9b4ce4406_0_5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9b4ce4406_0_87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9b4ce4406_0_874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9b4ce4406_0_878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39b4ce4406_0_878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39b4ce4406_0_878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39b4ce4406_0_878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39b4ce4406_0_878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9b4ce4406_0_898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39b4ce4406_0_898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39b4ce4406_0_898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39b4ce4406_0_898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39b4ce4406_0_898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9b4ce4406_0_912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39b4ce4406_0_91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39b4ce4406_0_91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39b4ce4406_0_912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39b4ce4406_0_91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9b4ce4406_0_922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39b4ce4406_0_92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39b4ce4406_0_922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39b4ce4406_0_922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39b4ce4406_0_92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e85e565df_0_4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g3e85e565df_0_4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3e85e565df_0_4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75" spcFirstLastPara="1" rIns="9147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3e85e565df_0_4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3e85e565df_0_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ac5cf00bc_0_267:notes"/>
          <p:cNvSpPr txBox="1"/>
          <p:nvPr>
            <p:ph idx="12" type="sldNum"/>
          </p:nvPr>
        </p:nvSpPr>
        <p:spPr>
          <a:xfrm>
            <a:off x="4141893" y="9119472"/>
            <a:ext cx="3139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sp>
        <p:nvSpPr>
          <p:cNvPr id="858" name="Google Shape;858;g1ac5cf00bc_0_267:notes"/>
          <p:cNvSpPr/>
          <p:nvPr>
            <p:ph idx="2" type="sldImg"/>
          </p:nvPr>
        </p:nvSpPr>
        <p:spPr>
          <a:xfrm>
            <a:off x="1259840" y="721756"/>
            <a:ext cx="4765200" cy="356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ac5cf00bc_0_267:notes"/>
          <p:cNvSpPr txBox="1"/>
          <p:nvPr>
            <p:ph idx="1" type="body"/>
          </p:nvPr>
        </p:nvSpPr>
        <p:spPr>
          <a:xfrm>
            <a:off x="731520" y="4558903"/>
            <a:ext cx="5821800" cy="4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60" name="Google Shape;860;g1ac5cf00bc_0_267:notes"/>
          <p:cNvSpPr txBox="1"/>
          <p:nvPr>
            <p:ph idx="3" type="sldNum"/>
          </p:nvPr>
        </p:nvSpPr>
        <p:spPr>
          <a:xfrm>
            <a:off x="4141893" y="9119472"/>
            <a:ext cx="3139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e85e565df_0_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e85e565df_0_0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15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15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b4ce4406_0_66:notes"/>
          <p:cNvSpPr txBox="1"/>
          <p:nvPr/>
        </p:nvSpPr>
        <p:spPr>
          <a:xfrm>
            <a:off x="4143240" y="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11/4/16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9b4ce4406_0_66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9b4ce4406_0_66:notes"/>
          <p:cNvSpPr txBox="1"/>
          <p:nvPr/>
        </p:nvSpPr>
        <p:spPr>
          <a:xfrm>
            <a:off x="4278960" y="10157400"/>
            <a:ext cx="3280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9b4ce4406_0_66:notes"/>
          <p:cNvSpPr txBox="1"/>
          <p:nvPr>
            <p:ph idx="1"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9b4ce4406_0_6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457200" y="1604520"/>
            <a:ext cx="82292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457200" y="3682440"/>
            <a:ext cx="82292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45720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67424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4674240" y="368244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457200" y="368244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7920" y="1604160"/>
            <a:ext cx="4987080" cy="39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7920" y="1604160"/>
            <a:ext cx="4987080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457200" y="1604520"/>
            <a:ext cx="82293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457200" y="1604520"/>
            <a:ext cx="82293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457200" y="1604520"/>
            <a:ext cx="40158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4674240" y="1604520"/>
            <a:ext cx="40158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subTitle"/>
          </p:nvPr>
        </p:nvSpPr>
        <p:spPr>
          <a:xfrm>
            <a:off x="888840" y="304920"/>
            <a:ext cx="7581600" cy="43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45720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57200" y="368244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6" name="Google Shape;86;p21"/>
          <p:cNvSpPr txBox="1"/>
          <p:nvPr>
            <p:ph idx="3" type="body"/>
          </p:nvPr>
        </p:nvSpPr>
        <p:spPr>
          <a:xfrm>
            <a:off x="4674240" y="1604520"/>
            <a:ext cx="40158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457200" y="1604520"/>
            <a:ext cx="40158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467424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1" name="Google Shape;91;p22"/>
          <p:cNvSpPr txBox="1"/>
          <p:nvPr>
            <p:ph idx="3" type="body"/>
          </p:nvPr>
        </p:nvSpPr>
        <p:spPr>
          <a:xfrm>
            <a:off x="4674240" y="368244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45720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467424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6" name="Google Shape;96;p23"/>
          <p:cNvSpPr txBox="1"/>
          <p:nvPr>
            <p:ph idx="3" type="body"/>
          </p:nvPr>
        </p:nvSpPr>
        <p:spPr>
          <a:xfrm>
            <a:off x="457200" y="3682440"/>
            <a:ext cx="82293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457200" y="1604520"/>
            <a:ext cx="82293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57200" y="3682440"/>
            <a:ext cx="82293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45720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Google Shape;104;p25"/>
          <p:cNvSpPr txBox="1"/>
          <p:nvPr>
            <p:ph idx="2" type="body"/>
          </p:nvPr>
        </p:nvSpPr>
        <p:spPr>
          <a:xfrm>
            <a:off x="467424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Google Shape;105;p25"/>
          <p:cNvSpPr txBox="1"/>
          <p:nvPr>
            <p:ph idx="3" type="body"/>
          </p:nvPr>
        </p:nvSpPr>
        <p:spPr>
          <a:xfrm>
            <a:off x="4674240" y="368244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5"/>
          <p:cNvSpPr txBox="1"/>
          <p:nvPr>
            <p:ph idx="4" type="body"/>
          </p:nvPr>
        </p:nvSpPr>
        <p:spPr>
          <a:xfrm>
            <a:off x="457200" y="368244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457200" y="1604520"/>
            <a:ext cx="82293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457200" y="1604520"/>
            <a:ext cx="82293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11" name="Google Shape;11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7920" y="1604160"/>
            <a:ext cx="4987200" cy="39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7920" y="1604160"/>
            <a:ext cx="4987200" cy="39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3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3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3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5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/>
          <p:nvPr>
            <p:ph type="title"/>
          </p:nvPr>
        </p:nvSpPr>
        <p:spPr>
          <a:xfrm>
            <a:off x="393192" y="221788"/>
            <a:ext cx="8376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60" name="Google Shape;160;p39"/>
          <p:cNvSpPr txBox="1"/>
          <p:nvPr>
            <p:ph idx="1" type="body"/>
          </p:nvPr>
        </p:nvSpPr>
        <p:spPr>
          <a:xfrm>
            <a:off x="402336" y="1236742"/>
            <a:ext cx="8366700" cy="49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M_Logo_4c_Only.png" id="161" name="Google Shape;16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0683" y="6288662"/>
            <a:ext cx="1124700" cy="4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595959"/>
                </a:solidFill>
              </a:defRPr>
            </a:lvl1pPr>
            <a:lvl2pPr lvl="1" rtl="0">
              <a:buNone/>
              <a:defRPr sz="1300">
                <a:solidFill>
                  <a:srgbClr val="595959"/>
                </a:solidFill>
              </a:defRPr>
            </a:lvl2pPr>
            <a:lvl3pPr lvl="2" rtl="0">
              <a:buNone/>
              <a:defRPr sz="1300">
                <a:solidFill>
                  <a:srgbClr val="595959"/>
                </a:solidFill>
              </a:defRPr>
            </a:lvl3pPr>
            <a:lvl4pPr lvl="3" rtl="0">
              <a:buNone/>
              <a:defRPr sz="1300">
                <a:solidFill>
                  <a:srgbClr val="595959"/>
                </a:solidFill>
              </a:defRPr>
            </a:lvl4pPr>
            <a:lvl5pPr lvl="4" rtl="0">
              <a:buNone/>
              <a:defRPr sz="1300">
                <a:solidFill>
                  <a:srgbClr val="595959"/>
                </a:solidFill>
              </a:defRPr>
            </a:lvl5pPr>
            <a:lvl6pPr lvl="5" rtl="0">
              <a:buNone/>
              <a:defRPr sz="1300">
                <a:solidFill>
                  <a:srgbClr val="595959"/>
                </a:solidFill>
              </a:defRPr>
            </a:lvl6pPr>
            <a:lvl7pPr lvl="6" rtl="0">
              <a:buNone/>
              <a:defRPr sz="1300">
                <a:solidFill>
                  <a:srgbClr val="595959"/>
                </a:solidFill>
              </a:defRPr>
            </a:lvl7pPr>
            <a:lvl8pPr lvl="7" rtl="0">
              <a:buNone/>
              <a:defRPr sz="1300">
                <a:solidFill>
                  <a:srgbClr val="595959"/>
                </a:solidFill>
              </a:defRPr>
            </a:lvl8pPr>
            <a:lvl9pPr lvl="8" rtl="0">
              <a:buNone/>
              <a:defRPr sz="1300"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>
  <p:cSld name="1_Title and Cont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/>
          <p:nvPr>
            <p:ph type="ctrTitle"/>
          </p:nvPr>
        </p:nvSpPr>
        <p:spPr>
          <a:xfrm>
            <a:off x="782187" y="2479635"/>
            <a:ext cx="49329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b="0" i="0" sz="7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65" name="Google Shape;165;p40"/>
          <p:cNvSpPr txBox="1"/>
          <p:nvPr>
            <p:ph idx="12" type="sldNum"/>
          </p:nvPr>
        </p:nvSpPr>
        <p:spPr>
          <a:xfrm>
            <a:off x="4284982" y="6500962"/>
            <a:ext cx="5619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M_Logo_4c_Only.png" id="166" name="Google Shape;16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5864" y="380670"/>
            <a:ext cx="1863000" cy="7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8" name="Google Shape;178;p43"/>
          <p:cNvSpPr txBox="1"/>
          <p:nvPr>
            <p:ph idx="1" type="subTitle"/>
          </p:nvPr>
        </p:nvSpPr>
        <p:spPr>
          <a:xfrm>
            <a:off x="457200" y="1604520"/>
            <a:ext cx="82293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57200" y="1604520"/>
            <a:ext cx="401580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74240" y="1604520"/>
            <a:ext cx="401580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4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1" name="Google Shape;181;p44"/>
          <p:cNvSpPr txBox="1"/>
          <p:nvPr>
            <p:ph idx="1" type="body"/>
          </p:nvPr>
        </p:nvSpPr>
        <p:spPr>
          <a:xfrm>
            <a:off x="457200" y="1604520"/>
            <a:ext cx="82293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4" name="Google Shape;184;p45"/>
          <p:cNvSpPr txBox="1"/>
          <p:nvPr>
            <p:ph idx="1" type="body"/>
          </p:nvPr>
        </p:nvSpPr>
        <p:spPr>
          <a:xfrm>
            <a:off x="457200" y="1604520"/>
            <a:ext cx="40158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5" name="Google Shape;185;p45"/>
          <p:cNvSpPr txBox="1"/>
          <p:nvPr>
            <p:ph idx="2" type="body"/>
          </p:nvPr>
        </p:nvSpPr>
        <p:spPr>
          <a:xfrm>
            <a:off x="4674240" y="1604520"/>
            <a:ext cx="40158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7"/>
          <p:cNvSpPr txBox="1"/>
          <p:nvPr>
            <p:ph idx="1" type="subTitle"/>
          </p:nvPr>
        </p:nvSpPr>
        <p:spPr>
          <a:xfrm>
            <a:off x="457200" y="273600"/>
            <a:ext cx="82293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2" name="Google Shape;192;p48"/>
          <p:cNvSpPr txBox="1"/>
          <p:nvPr>
            <p:ph idx="1" type="body"/>
          </p:nvPr>
        </p:nvSpPr>
        <p:spPr>
          <a:xfrm>
            <a:off x="45720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3" name="Google Shape;193;p48"/>
          <p:cNvSpPr txBox="1"/>
          <p:nvPr>
            <p:ph idx="2" type="body"/>
          </p:nvPr>
        </p:nvSpPr>
        <p:spPr>
          <a:xfrm>
            <a:off x="457200" y="368208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4" name="Google Shape;194;p48"/>
          <p:cNvSpPr txBox="1"/>
          <p:nvPr>
            <p:ph idx="3" type="body"/>
          </p:nvPr>
        </p:nvSpPr>
        <p:spPr>
          <a:xfrm>
            <a:off x="4674240" y="1604520"/>
            <a:ext cx="40158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7" name="Google Shape;197;p49"/>
          <p:cNvSpPr txBox="1"/>
          <p:nvPr>
            <p:ph idx="1" type="body"/>
          </p:nvPr>
        </p:nvSpPr>
        <p:spPr>
          <a:xfrm>
            <a:off x="457200" y="1604520"/>
            <a:ext cx="40158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8" name="Google Shape;198;p49"/>
          <p:cNvSpPr txBox="1"/>
          <p:nvPr>
            <p:ph idx="2" type="body"/>
          </p:nvPr>
        </p:nvSpPr>
        <p:spPr>
          <a:xfrm>
            <a:off x="467424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9" name="Google Shape;199;p49"/>
          <p:cNvSpPr txBox="1"/>
          <p:nvPr>
            <p:ph idx="3" type="body"/>
          </p:nvPr>
        </p:nvSpPr>
        <p:spPr>
          <a:xfrm>
            <a:off x="4674240" y="368208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2" name="Google Shape;202;p50"/>
          <p:cNvSpPr txBox="1"/>
          <p:nvPr>
            <p:ph idx="1" type="body"/>
          </p:nvPr>
        </p:nvSpPr>
        <p:spPr>
          <a:xfrm>
            <a:off x="45720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3" name="Google Shape;203;p50"/>
          <p:cNvSpPr txBox="1"/>
          <p:nvPr>
            <p:ph idx="2" type="body"/>
          </p:nvPr>
        </p:nvSpPr>
        <p:spPr>
          <a:xfrm>
            <a:off x="467424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4" name="Google Shape;204;p50"/>
          <p:cNvSpPr txBox="1"/>
          <p:nvPr>
            <p:ph idx="3" type="body"/>
          </p:nvPr>
        </p:nvSpPr>
        <p:spPr>
          <a:xfrm>
            <a:off x="457200" y="3682080"/>
            <a:ext cx="82293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1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7" name="Google Shape;207;p51"/>
          <p:cNvSpPr txBox="1"/>
          <p:nvPr>
            <p:ph idx="1" type="body"/>
          </p:nvPr>
        </p:nvSpPr>
        <p:spPr>
          <a:xfrm>
            <a:off x="457200" y="1604520"/>
            <a:ext cx="82293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8" name="Google Shape;208;p51"/>
          <p:cNvSpPr txBox="1"/>
          <p:nvPr>
            <p:ph idx="2" type="body"/>
          </p:nvPr>
        </p:nvSpPr>
        <p:spPr>
          <a:xfrm>
            <a:off x="457200" y="3682080"/>
            <a:ext cx="82293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1" name="Google Shape;211;p52"/>
          <p:cNvSpPr txBox="1"/>
          <p:nvPr>
            <p:ph idx="1" type="body"/>
          </p:nvPr>
        </p:nvSpPr>
        <p:spPr>
          <a:xfrm>
            <a:off x="45720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2" name="Google Shape;212;p52"/>
          <p:cNvSpPr txBox="1"/>
          <p:nvPr>
            <p:ph idx="2" type="body"/>
          </p:nvPr>
        </p:nvSpPr>
        <p:spPr>
          <a:xfrm>
            <a:off x="467424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3" name="Google Shape;213;p52"/>
          <p:cNvSpPr txBox="1"/>
          <p:nvPr>
            <p:ph idx="3" type="body"/>
          </p:nvPr>
        </p:nvSpPr>
        <p:spPr>
          <a:xfrm>
            <a:off x="4674240" y="368208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4" name="Google Shape;214;p52"/>
          <p:cNvSpPr txBox="1"/>
          <p:nvPr>
            <p:ph idx="4" type="body"/>
          </p:nvPr>
        </p:nvSpPr>
        <p:spPr>
          <a:xfrm>
            <a:off x="457200" y="368208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7" name="Google Shape;217;p53"/>
          <p:cNvSpPr txBox="1"/>
          <p:nvPr>
            <p:ph idx="1" type="body"/>
          </p:nvPr>
        </p:nvSpPr>
        <p:spPr>
          <a:xfrm>
            <a:off x="457200" y="1604520"/>
            <a:ext cx="82293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8" name="Google Shape;218;p53"/>
          <p:cNvSpPr txBox="1"/>
          <p:nvPr>
            <p:ph idx="2" type="body"/>
          </p:nvPr>
        </p:nvSpPr>
        <p:spPr>
          <a:xfrm>
            <a:off x="457200" y="1604520"/>
            <a:ext cx="82293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219" name="Google Shape;21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8280" y="1604520"/>
            <a:ext cx="4986300" cy="3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8280" y="1604520"/>
            <a:ext cx="4986300" cy="39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888840" y="304920"/>
            <a:ext cx="7581600" cy="4363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45720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57200" y="368244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4674240" y="1604520"/>
            <a:ext cx="401580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604520"/>
            <a:ext cx="401580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7424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4674240" y="368244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888840" y="30492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674240" y="1604520"/>
            <a:ext cx="40158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457200" y="3682440"/>
            <a:ext cx="822924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mailto:thanachart@imcinstitute.com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hyperlink" Target="mailto:thanachart@imcinstitute.com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172200"/>
            <a:ext cx="9143640" cy="304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" name="Google Shape;7;p1"/>
          <p:cNvCxnSpPr/>
          <p:nvPr/>
        </p:nvCxnSpPr>
        <p:spPr>
          <a:xfrm>
            <a:off x="0" y="661644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" name="Google Shape;8;p1"/>
          <p:cNvSpPr/>
          <p:nvPr/>
        </p:nvSpPr>
        <p:spPr>
          <a:xfrm>
            <a:off x="7119877" y="6660350"/>
            <a:ext cx="1782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thanachart@imcinstitute.com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250520" y="6660360"/>
            <a:ext cx="642600" cy="212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27520" y="59040"/>
            <a:ext cx="764640" cy="5284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6172200"/>
            <a:ext cx="91437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14"/>
          <p:cNvCxnSpPr/>
          <p:nvPr/>
        </p:nvCxnSpPr>
        <p:spPr>
          <a:xfrm>
            <a:off x="0" y="661644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4"/>
          <p:cNvSpPr/>
          <p:nvPr/>
        </p:nvSpPr>
        <p:spPr>
          <a:xfrm>
            <a:off x="4469520" y="6660360"/>
            <a:ext cx="49308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Thanachart Numnonda,  </a:t>
            </a:r>
            <a:r>
              <a:rPr b="0" i="1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"/>
              </a:rPr>
              <a:t>thanachart@imcinstitute.com</a:t>
            </a: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i="1" lang="en" sz="800"/>
              <a:t>June 2017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-83400" y="6647750"/>
            <a:ext cx="274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Big Data as a Service Using Google Cloud Platform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57200" y="1604520"/>
            <a:ext cx="82293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1040" y="23040"/>
            <a:ext cx="807000" cy="528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/>
          <p:nvPr/>
        </p:nvSpPr>
        <p:spPr>
          <a:xfrm>
            <a:off x="0" y="6172200"/>
            <a:ext cx="9143700" cy="304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41"/>
          <p:cNvSpPr/>
          <p:nvPr/>
        </p:nvSpPr>
        <p:spPr>
          <a:xfrm>
            <a:off x="0" y="6616440"/>
            <a:ext cx="9144000" cy="300"/>
          </a:xfrm>
          <a:custGeom>
            <a:rect b="b" l="l" r="r" t="t"/>
            <a:pathLst>
              <a:path extrusionOk="0" h="120000" w="120000">
                <a:moveTo>
                  <a:pt x="0" y="240000"/>
                </a:moveTo>
                <a:lnTo>
                  <a:pt x="120000" y="360000"/>
                </a:lnTo>
              </a:path>
            </a:pathLst>
          </a:cu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1"/>
          <p:cNvSpPr/>
          <p:nvPr/>
        </p:nvSpPr>
        <p:spPr>
          <a:xfrm>
            <a:off x="4098600" y="6660360"/>
            <a:ext cx="4908300" cy="2022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Thanachart Numnonda,  </a:t>
            </a:r>
            <a:r>
              <a:rPr b="0" i="1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"/>
              </a:rPr>
              <a:t>thanachart@imcinstitute.com</a:t>
            </a: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i="1" lang="en" sz="800"/>
              <a:t>May 2018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225319" y="6647750"/>
            <a:ext cx="4280700" cy="2031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/>
              <a:t>Develop Business Blockchain App on Hyperledger  </a:t>
            </a:r>
            <a:endParaRPr i="1"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r</a:t>
            </a:r>
            <a:endParaRPr i="1" sz="800"/>
          </a:p>
        </p:txBody>
      </p:sp>
      <p:pic>
        <p:nvPicPr>
          <p:cNvPr id="172" name="Google Shape;17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1040" y="23040"/>
            <a:ext cx="807000" cy="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1"/>
          <p:cNvSpPr txBox="1"/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4" name="Google Shape;174;p41"/>
          <p:cNvSpPr txBox="1"/>
          <p:nvPr>
            <p:ph idx="1" type="body"/>
          </p:nvPr>
        </p:nvSpPr>
        <p:spPr>
          <a:xfrm>
            <a:off x="457200" y="1604520"/>
            <a:ext cx="82293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hyperlink" Target="mailto:thanachart@imcinstitute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www.imcinstitute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0" y="115890"/>
            <a:ext cx="33813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6"/>
          <p:cNvSpPr/>
          <p:nvPr/>
        </p:nvSpPr>
        <p:spPr>
          <a:xfrm>
            <a:off x="0" y="1897920"/>
            <a:ext cx="9143700" cy="4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Developing Business </a:t>
            </a:r>
            <a:endParaRPr b="1" sz="4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Blockchain Applications</a:t>
            </a:r>
            <a:endParaRPr b="1" sz="4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on Hyperledger  </a:t>
            </a:r>
            <a:endParaRPr b="1" sz="4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May 2018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 Dr.Thanachart Numnonda</a:t>
            </a:r>
            <a:endParaRPr b="0" i="0" sz="12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B3B3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B3B3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IMC Institute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thanachart@imcinstitute.com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5"/>
          <p:cNvSpPr txBox="1"/>
          <p:nvPr/>
        </p:nvSpPr>
        <p:spPr>
          <a:xfrm>
            <a:off x="304800" y="381120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600"/>
              <a:t>Select boot disk as Ubuntu 14.04  and 50 GB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650" y="1159795"/>
            <a:ext cx="5310478" cy="523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6"/>
          <p:cNvSpPr txBox="1"/>
          <p:nvPr/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Connect via SSH in browser window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8420"/>
            <a:ext cx="8839198" cy="352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7"/>
          <p:cNvSpPr txBox="1"/>
          <p:nvPr/>
        </p:nvSpPr>
        <p:spPr>
          <a:xfrm>
            <a:off x="457200" y="304920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to the instance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98420"/>
            <a:ext cx="8839201" cy="420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8"/>
          <p:cNvSpPr txBox="1"/>
          <p:nvPr/>
        </p:nvSpPr>
        <p:spPr>
          <a:xfrm>
            <a:off x="648000" y="216408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1" anchor="t" bIns="45000" lIns="90000" spcFirstLastPara="1" rIns="90000" wrap="square" tIns="45000">
            <a:noAutofit/>
          </a:bodyPr>
          <a:lstStyle/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3200"/>
              <a:t>Installing Hyperledger</a:t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development environment</a:t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8"/>
          <p:cNvSpPr/>
          <p:nvPr/>
        </p:nvSpPr>
        <p:spPr>
          <a:xfrm>
            <a:off x="225360" y="3106440"/>
            <a:ext cx="8721000" cy="300"/>
          </a:xfrm>
          <a:custGeom>
            <a:rect b="b" l="l" r="r" t="t"/>
            <a:pathLst>
              <a:path extrusionOk="0" h="120000" w="120000">
                <a:moveTo>
                  <a:pt x="0" y="240000"/>
                </a:moveTo>
                <a:lnTo>
                  <a:pt x="120000" y="360000"/>
                </a:lnTo>
              </a:path>
            </a:pathLst>
          </a:cu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9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Installing </a:t>
            </a:r>
            <a:r>
              <a:rPr b="1" lang="en" sz="2600"/>
              <a:t>prerequisites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9"/>
          <p:cNvSpPr/>
          <p:nvPr/>
        </p:nvSpPr>
        <p:spPr>
          <a:xfrm>
            <a:off x="270700" y="7322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</a:t>
            </a:r>
            <a:r>
              <a:rPr lang="en" sz="2400"/>
              <a:t>curl -O https://hyperledger.github.io/composer/latest/prereqs-ubuntu.sh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chmod u+x prereqs-ubuntu.sh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./prereqs-ubuntu.sh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51" name="Google Shape;3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16575"/>
            <a:ext cx="8839201" cy="224450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9"/>
          <p:cNvSpPr txBox="1"/>
          <p:nvPr/>
        </p:nvSpPr>
        <p:spPr>
          <a:xfrm>
            <a:off x="1913900" y="5703125"/>
            <a:ext cx="61632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Logout then login before continuing</a:t>
            </a:r>
            <a:endParaRPr sz="3000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0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Installing </a:t>
            </a:r>
            <a:r>
              <a:rPr b="1" lang="en" sz="2600"/>
              <a:t>the Hyperledger Composer tools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70"/>
          <p:cNvSpPr/>
          <p:nvPr/>
        </p:nvSpPr>
        <p:spPr>
          <a:xfrm>
            <a:off x="270700" y="9608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</a:t>
            </a:r>
            <a:r>
              <a:rPr lang="en" sz="2400"/>
              <a:t>npm install -g composer-cli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</a:t>
            </a:r>
            <a:r>
              <a:rPr lang="en" sz="2400"/>
              <a:t>npm install -g composer-rest-server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</a:t>
            </a:r>
            <a:r>
              <a:rPr lang="en" sz="2400"/>
              <a:t>npm install -g generator-hyperledger-composer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npm install -g yo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npm install -g composer-playground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62" name="Google Shape;3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812400"/>
            <a:ext cx="8781901" cy="19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Installing </a:t>
            </a:r>
            <a:r>
              <a:rPr b="1" lang="en" sz="2600"/>
              <a:t>Hyperledger Fabric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1"/>
          <p:cNvSpPr/>
          <p:nvPr/>
        </p:nvSpPr>
        <p:spPr>
          <a:xfrm>
            <a:off x="270700" y="9608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</a:t>
            </a:r>
            <a:r>
              <a:rPr lang="en" sz="2400"/>
              <a:t>mkdir ~/fabric-dev-servers &amp;&amp; cd ~/fabric-dev-servers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</a:t>
            </a:r>
            <a:r>
              <a:rPr lang="en" sz="2400"/>
              <a:t>curl -O </a:t>
            </a:r>
            <a:r>
              <a:rPr lang="en" sz="2200"/>
              <a:t>https://raw.githubusercontent.com/hyperledger/composer-</a:t>
            </a:r>
            <a:endParaRPr sz="22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tools/master/packages/fabric-dev-servers/fabric-dev-servers.tar.gz</a:t>
            </a:r>
            <a:endParaRPr sz="22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</a:t>
            </a:r>
            <a:r>
              <a:rPr lang="en" sz="2400"/>
              <a:t>tar -xvf fabric-dev-servers.tar.gz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</a:t>
            </a:r>
            <a:r>
              <a:rPr lang="en" sz="2400"/>
              <a:t>./downloadFabric.sh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2" name="Google Shape;3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21175"/>
            <a:ext cx="8839199" cy="1961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2"/>
          <p:cNvSpPr txBox="1"/>
          <p:nvPr/>
        </p:nvSpPr>
        <p:spPr>
          <a:xfrm>
            <a:off x="648000" y="239268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1" anchor="t" bIns="45000" lIns="90000" spcFirstLastPara="1" rIns="90000" wrap="square" tIns="45000">
            <a:noAutofit/>
          </a:bodyPr>
          <a:lstStyle/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3200"/>
              <a:t>Starting Hyperledger-Fabric</a:t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&amp;  </a:t>
            </a:r>
            <a:r>
              <a:rPr b="1" lang="en" sz="3200">
                <a:solidFill>
                  <a:schemeClr val="dk1"/>
                </a:solidFill>
              </a:rPr>
              <a:t> </a:t>
            </a:r>
            <a:endParaRPr b="1" sz="3200">
              <a:solidFill>
                <a:schemeClr val="dk1"/>
              </a:solidFill>
            </a:endParaRPr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Hyperledger </a:t>
            </a:r>
            <a:r>
              <a:rPr b="1" lang="en" sz="3200"/>
              <a:t>composer playground</a:t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72"/>
          <p:cNvSpPr/>
          <p:nvPr/>
        </p:nvSpPr>
        <p:spPr>
          <a:xfrm>
            <a:off x="225360" y="3106440"/>
            <a:ext cx="8721000" cy="300"/>
          </a:xfrm>
          <a:custGeom>
            <a:rect b="b" l="l" r="r" t="t"/>
            <a:pathLst>
              <a:path extrusionOk="0" h="120000" w="120000">
                <a:moveTo>
                  <a:pt x="0" y="240000"/>
                </a:moveTo>
                <a:lnTo>
                  <a:pt x="120000" y="360000"/>
                </a:lnTo>
              </a:path>
            </a:pathLst>
          </a:cu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3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Starting Hyperledger-Fabric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73"/>
          <p:cNvSpPr/>
          <p:nvPr/>
        </p:nvSpPr>
        <p:spPr>
          <a:xfrm>
            <a:off x="270700" y="7322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 ./startFabric.sh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</a:t>
            </a:r>
            <a:r>
              <a:rPr lang="en" sz="2400"/>
              <a:t>./createPeerAdminCard.sh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91" name="Google Shape;3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00" y="2093900"/>
            <a:ext cx="8500524" cy="43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4"/>
          <p:cNvSpPr txBox="1"/>
          <p:nvPr/>
        </p:nvSpPr>
        <p:spPr>
          <a:xfrm>
            <a:off x="27435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Viewing running process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74"/>
          <p:cNvSpPr/>
          <p:nvPr/>
        </p:nvSpPr>
        <p:spPr>
          <a:xfrm>
            <a:off x="270700" y="7322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 docker ps -a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01" name="Google Shape;4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0" y="2422750"/>
            <a:ext cx="8839200" cy="153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7"/>
          <p:cNvSpPr txBox="1"/>
          <p:nvPr/>
        </p:nvSpPr>
        <p:spPr>
          <a:xfrm>
            <a:off x="648000" y="216408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1" anchor="t" bIns="45000" lIns="90000" spcFirstLastPara="1" rIns="90000" wrap="square" tIns="45000">
            <a:noAutofit/>
          </a:bodyPr>
          <a:lstStyle/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3200"/>
              <a:t>Launch an Ubuntu virtual server</a:t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Using Google Cloud Platform</a:t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/>
              <a:t>(You can skip this part if you already have an Ubuntu server)</a:t>
            </a:r>
            <a:endParaRPr b="1" sz="18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7"/>
          <p:cNvSpPr/>
          <p:nvPr/>
        </p:nvSpPr>
        <p:spPr>
          <a:xfrm>
            <a:off x="225360" y="3106440"/>
            <a:ext cx="8721000" cy="300"/>
          </a:xfrm>
          <a:custGeom>
            <a:rect b="b" l="l" r="r" t="t"/>
            <a:pathLst>
              <a:path extrusionOk="0" h="120000" w="120000">
                <a:moveTo>
                  <a:pt x="0" y="240000"/>
                </a:moveTo>
                <a:lnTo>
                  <a:pt x="120000" y="360000"/>
                </a:lnTo>
              </a:path>
            </a:pathLst>
          </a:cu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41" name="Google Shape;2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0" y="115890"/>
            <a:ext cx="33813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5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Starting </a:t>
            </a:r>
            <a:r>
              <a:rPr b="1" lang="en" sz="2600"/>
              <a:t>composer-playground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5"/>
          <p:cNvSpPr/>
          <p:nvPr/>
        </p:nvSpPr>
        <p:spPr>
          <a:xfrm>
            <a:off x="270700" y="7322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 </a:t>
            </a:r>
            <a:r>
              <a:rPr lang="en" sz="2400"/>
              <a:t>composer-playground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11" name="Google Shape;4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5150"/>
            <a:ext cx="8839199" cy="748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6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Obtain a server’s external IP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9400"/>
            <a:ext cx="8839200" cy="243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7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Launch web-playground (http://ip-address:8080)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3" cy="4949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8"/>
          <p:cNvSpPr txBox="1"/>
          <p:nvPr/>
        </p:nvSpPr>
        <p:spPr>
          <a:xfrm>
            <a:off x="648000" y="216408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1" anchor="t" bIns="45000" lIns="90000" spcFirstLastPara="1" rIns="90000" wrap="square" tIns="45000">
            <a:noAutofit/>
          </a:bodyPr>
          <a:lstStyle/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3200"/>
              <a:t>Running an example business network</a:t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8"/>
          <p:cNvSpPr/>
          <p:nvPr/>
        </p:nvSpPr>
        <p:spPr>
          <a:xfrm>
            <a:off x="225360" y="3106440"/>
            <a:ext cx="8721000" cy="300"/>
          </a:xfrm>
          <a:custGeom>
            <a:rect b="b" l="l" r="r" t="t"/>
            <a:pathLst>
              <a:path extrusionOk="0" h="120000" w="120000">
                <a:moveTo>
                  <a:pt x="0" y="240000"/>
                </a:moveTo>
                <a:lnTo>
                  <a:pt x="120000" y="360000"/>
                </a:lnTo>
              </a:path>
            </a:pathLst>
          </a:cu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0600"/>
            <a:ext cx="9144000" cy="48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525" y="408075"/>
            <a:ext cx="6629400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1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Deploy a new business network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1" cy="401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2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Provide basic information and select </a:t>
            </a:r>
            <a:r>
              <a:rPr b="1" lang="en" sz="2600">
                <a:solidFill>
                  <a:srgbClr val="FF0000"/>
                </a:solidFill>
              </a:rPr>
              <a:t>basic-sample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0000"/>
                </a:solidFill>
              </a:rPr>
              <a:t>-network </a:t>
            </a:r>
            <a:r>
              <a:rPr b="1" lang="en" sz="1800"/>
              <a:t>(provide the network admin as </a:t>
            </a:r>
            <a:r>
              <a:rPr b="1" lang="en" sz="1800">
                <a:solidFill>
                  <a:srgbClr val="FF0000"/>
                </a:solidFill>
              </a:rPr>
              <a:t>Admin@hlfv1 </a:t>
            </a:r>
            <a:r>
              <a:rPr b="1" lang="en" sz="1800"/>
              <a:t>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7983308" cy="532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3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Provide credentials information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/>
              <a:t>(</a:t>
            </a:r>
            <a:r>
              <a:rPr b="1" lang="en" sz="1800"/>
              <a:t>Assign the Enrolment id: </a:t>
            </a:r>
            <a:r>
              <a:rPr b="1" lang="en" sz="1800">
                <a:solidFill>
                  <a:srgbClr val="FF0000"/>
                </a:solidFill>
              </a:rPr>
              <a:t>admin</a:t>
            </a:r>
            <a:r>
              <a:rPr b="1" lang="en" sz="1800"/>
              <a:t>   Enrolment secret : </a:t>
            </a:r>
            <a:r>
              <a:rPr b="1" lang="en" sz="1800">
                <a:solidFill>
                  <a:srgbClr val="FF0000"/>
                </a:solidFill>
              </a:rPr>
              <a:t>adminpw</a:t>
            </a:r>
            <a:r>
              <a:rPr b="1" lang="en" sz="1800"/>
              <a:t>)</a:t>
            </a:r>
            <a:endParaRPr b="1"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475" name="Google Shape;47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1995"/>
            <a:ext cx="8839200" cy="457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Now the network is defined, click </a:t>
            </a:r>
            <a:r>
              <a:rPr b="1" lang="en" sz="2600">
                <a:solidFill>
                  <a:srgbClr val="FF0000"/>
                </a:solidFill>
              </a:rPr>
              <a:t>Deploy</a:t>
            </a:r>
            <a:r>
              <a:rPr b="1" lang="en" sz="2600"/>
              <a:t>.</a:t>
            </a:r>
            <a:endParaRPr b="0" i="0" sz="4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9595"/>
            <a:ext cx="8839202" cy="439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8"/>
          <p:cNvSpPr txBox="1"/>
          <p:nvPr/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Launch Google Cloud Virtual Server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8"/>
          <p:cNvSpPr/>
          <p:nvPr/>
        </p:nvSpPr>
        <p:spPr>
          <a:xfrm>
            <a:off x="1422360" y="1498320"/>
            <a:ext cx="6637800" cy="26622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 this lab, we will use a GCP’s compute engine as our server with the following specification: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Ubuntu Server 14.04 LTS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/>
              <a:t>2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vCPU, </a:t>
            </a:r>
            <a:r>
              <a:rPr lang="en" sz="2200"/>
              <a:t>7.5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GB memory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/>
              <a:t>5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GB SSD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12920"/>
            <a:ext cx="33813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5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The new business network will be shown,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</a:t>
            </a:r>
            <a:r>
              <a:rPr b="1" lang="en" sz="2600">
                <a:solidFill>
                  <a:srgbClr val="FF0000"/>
                </a:solidFill>
              </a:rPr>
              <a:t>Connect now</a:t>
            </a:r>
            <a:r>
              <a:rPr b="1" lang="en" sz="2600"/>
              <a:t> </a:t>
            </a:r>
            <a:endParaRPr b="0" i="0" sz="4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59595"/>
            <a:ext cx="8839198" cy="469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7475"/>
            <a:ext cx="8839200" cy="253538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6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Open another terminal console,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Type command </a:t>
            </a:r>
            <a:r>
              <a:rPr b="1" lang="en" sz="2600">
                <a:solidFill>
                  <a:srgbClr val="FF0000"/>
                </a:solidFill>
              </a:rPr>
              <a:t>docker ps -a</a:t>
            </a:r>
            <a:r>
              <a:rPr b="1" lang="en" sz="2600"/>
              <a:t>,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You will see another container is running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5" y="1055775"/>
            <a:ext cx="8956601" cy="473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Exploring a business network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510" name="Google Shape;510;p88"/>
          <p:cNvSpPr/>
          <p:nvPr/>
        </p:nvSpPr>
        <p:spPr>
          <a:xfrm>
            <a:off x="270700" y="8084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Viewing the following files: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Model 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Script 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Access control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511" name="Google Shape;51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00" y="2727550"/>
            <a:ext cx="7850763" cy="39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9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/>
              <a:t> Basic-sample-network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517" name="Google Shape;517;p89"/>
          <p:cNvSpPr/>
          <p:nvPr/>
        </p:nvSpPr>
        <p:spPr>
          <a:xfrm>
            <a:off x="804100" y="11894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Definition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Asset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 </a:t>
            </a:r>
            <a:r>
              <a:rPr lang="en" sz="2200"/>
              <a:t>SampleAsset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Participant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SampleParticipant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</a:t>
            </a:r>
            <a:r>
              <a:rPr lang="en" sz="2200"/>
              <a:t>ransaction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SampleTransaction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Event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SampleEvent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0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Testing the business network definition,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</a:t>
            </a:r>
            <a:r>
              <a:rPr b="1" lang="en" sz="2600">
                <a:solidFill>
                  <a:srgbClr val="FF0000"/>
                </a:solidFill>
              </a:rPr>
              <a:t>Test</a:t>
            </a:r>
            <a:r>
              <a:rPr b="1" lang="en" sz="2600"/>
              <a:t> tab</a:t>
            </a: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23" name="Google Shape;52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9145"/>
            <a:ext cx="8839200" cy="43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1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</a:t>
            </a:r>
            <a:r>
              <a:rPr b="1" lang="en" sz="2600">
                <a:solidFill>
                  <a:srgbClr val="FF0000"/>
                </a:solidFill>
              </a:rPr>
              <a:t>Create New Participant</a:t>
            </a: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29" name="Google Shape;52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0" cy="43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2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Enter the first participant, the click </a:t>
            </a:r>
            <a:r>
              <a:rPr b="1" lang="en" sz="2600">
                <a:solidFill>
                  <a:srgbClr val="FF0000"/>
                </a:solidFill>
              </a:rPr>
              <a:t>Create New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35" name="Google Shape;53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1007395"/>
            <a:ext cx="5401404" cy="532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3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Enter the second participant, the click </a:t>
            </a:r>
            <a:r>
              <a:rPr b="1" lang="en" sz="2600">
                <a:solidFill>
                  <a:srgbClr val="FF0000"/>
                </a:solidFill>
              </a:rPr>
              <a:t>Create New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41" name="Google Shape;54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002400"/>
            <a:ext cx="5466350" cy="545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4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 list of participants will be shown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47" name="Google Shape;54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199" cy="465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9"/>
          <p:cNvSpPr txBox="1"/>
          <p:nvPr/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cloud.google.com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50" y="1734850"/>
            <a:ext cx="8877125" cy="36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5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All transactions show events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53" name="Google Shape;55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0" cy="45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6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Select </a:t>
            </a:r>
            <a:r>
              <a:rPr b="1" lang="en" sz="2600">
                <a:solidFill>
                  <a:srgbClr val="FF0000"/>
                </a:solidFill>
              </a:rPr>
              <a:t>SampleAsset</a:t>
            </a:r>
            <a:r>
              <a:rPr b="1" lang="en" sz="2600"/>
              <a:t>, the c</a:t>
            </a:r>
            <a:r>
              <a:rPr b="1" lang="en" sz="2600"/>
              <a:t>lick </a:t>
            </a:r>
            <a:r>
              <a:rPr b="1" lang="en" sz="2600">
                <a:solidFill>
                  <a:srgbClr val="FF0000"/>
                </a:solidFill>
              </a:rPr>
              <a:t>Create New Asset</a:t>
            </a: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59" name="Google Shape;5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199" cy="441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7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Enter the new asset, the click </a:t>
            </a:r>
            <a:r>
              <a:rPr b="1" lang="en" sz="2600">
                <a:solidFill>
                  <a:srgbClr val="FF0000"/>
                </a:solidFill>
              </a:rPr>
              <a:t>Create New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65" name="Google Shape;56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425" y="841975"/>
            <a:ext cx="5683350" cy="562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8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 list of assets will be shown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71" name="Google Shape;57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1" cy="423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9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</a:t>
            </a:r>
            <a:r>
              <a:rPr b="1" lang="en" sz="2600">
                <a:solidFill>
                  <a:srgbClr val="FF0000"/>
                </a:solidFill>
              </a:rPr>
              <a:t>Submit Transaction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77" name="Google Shape;57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1" cy="423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0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Enter the transaction information, the click </a:t>
            </a:r>
            <a:r>
              <a:rPr b="1" lang="en" sz="2600">
                <a:solidFill>
                  <a:srgbClr val="FF0000"/>
                </a:solidFill>
              </a:rPr>
              <a:t>Submit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83" name="Google Shape;58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200" y="767900"/>
            <a:ext cx="5326650" cy="56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1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The asset value is now changed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589" name="Google Shape;58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3" cy="360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2"/>
          <p:cNvSpPr txBox="1"/>
          <p:nvPr/>
        </p:nvSpPr>
        <p:spPr>
          <a:xfrm>
            <a:off x="648000" y="246888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1" anchor="t" bIns="45000" lIns="90000" spcFirstLastPara="1" rIns="90000" wrap="square" tIns="45000">
            <a:noAutofit/>
          </a:bodyPr>
          <a:lstStyle/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3200"/>
              <a:t>Developing</a:t>
            </a:r>
            <a:r>
              <a:rPr b="1" lang="en" sz="3200"/>
              <a:t> a new business network</a:t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02"/>
          <p:cNvSpPr/>
          <p:nvPr/>
        </p:nvSpPr>
        <p:spPr>
          <a:xfrm>
            <a:off x="225360" y="3106440"/>
            <a:ext cx="8721000" cy="300"/>
          </a:xfrm>
          <a:custGeom>
            <a:rect b="b" l="l" r="r" t="t"/>
            <a:pathLst>
              <a:path extrusionOk="0" h="120000" w="120000">
                <a:moveTo>
                  <a:pt x="0" y="240000"/>
                </a:moveTo>
                <a:lnTo>
                  <a:pt x="120000" y="360000"/>
                </a:lnTo>
              </a:path>
            </a:pathLst>
          </a:cu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3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my-bank-network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604" name="Google Shape;604;p103"/>
          <p:cNvSpPr/>
          <p:nvPr/>
        </p:nvSpPr>
        <p:spPr>
          <a:xfrm>
            <a:off x="804100" y="11894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Definition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Asset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 </a:t>
            </a:r>
            <a:r>
              <a:rPr lang="en" sz="2200"/>
              <a:t>Account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Participant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Customer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Transaction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AccountTransfer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4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Deploy a new business network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0" cy="413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0"/>
          <p:cNvSpPr txBox="1"/>
          <p:nvPr/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Create Google Cloud Project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7417"/>
            <a:ext cx="9143999" cy="43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750" y="2698788"/>
            <a:ext cx="60198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5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Provide basic information and select </a:t>
            </a:r>
            <a:r>
              <a:rPr b="1" lang="en" sz="2600">
                <a:solidFill>
                  <a:srgbClr val="FF0000"/>
                </a:solidFill>
              </a:rPr>
              <a:t>empty-business -network </a:t>
            </a:r>
            <a:r>
              <a:rPr b="1" lang="en" sz="1800"/>
              <a:t>(provide the network admin as </a:t>
            </a:r>
            <a:r>
              <a:rPr b="1" lang="en" sz="1800">
                <a:solidFill>
                  <a:srgbClr val="FF0000"/>
                </a:solidFill>
              </a:rPr>
              <a:t>Admin@hlfv1 </a:t>
            </a:r>
            <a:r>
              <a:rPr b="1" lang="en" sz="1800"/>
              <a:t>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07195"/>
            <a:ext cx="8188008" cy="532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6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Provide credentials information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(</a:t>
            </a:r>
            <a:r>
              <a:rPr b="1" lang="en" sz="1800"/>
              <a:t>Assign the Enrolment id: </a:t>
            </a:r>
            <a:r>
              <a:rPr b="1" lang="en" sz="1800">
                <a:solidFill>
                  <a:srgbClr val="FF0000"/>
                </a:solidFill>
              </a:rPr>
              <a:t>admin</a:t>
            </a:r>
            <a:r>
              <a:rPr b="1" lang="en" sz="1800"/>
              <a:t>   Enrolment secret : </a:t>
            </a:r>
            <a:r>
              <a:rPr b="1" lang="en" sz="1800">
                <a:solidFill>
                  <a:srgbClr val="FF0000"/>
                </a:solidFill>
              </a:rPr>
              <a:t>adminpw</a:t>
            </a:r>
            <a:r>
              <a:rPr b="1" lang="en" sz="1800"/>
              <a:t>)</a:t>
            </a:r>
            <a:endParaRPr b="1" sz="1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631" name="Google Shape;6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1995"/>
            <a:ext cx="8839200" cy="457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7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Now the network is defined, click </a:t>
            </a:r>
            <a:r>
              <a:rPr b="1" lang="en" sz="2600">
                <a:solidFill>
                  <a:srgbClr val="FF0000"/>
                </a:solidFill>
              </a:rPr>
              <a:t>Deploy</a:t>
            </a:r>
            <a:r>
              <a:rPr b="1" lang="en" sz="2600"/>
              <a:t>.</a:t>
            </a:r>
            <a:endParaRPr b="0" i="0" sz="4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9595"/>
            <a:ext cx="8839202" cy="439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8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The new business network will be shown,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</a:t>
            </a:r>
            <a:r>
              <a:rPr b="1" lang="en" sz="2600">
                <a:solidFill>
                  <a:srgbClr val="FF0000"/>
                </a:solidFill>
              </a:rPr>
              <a:t>Connect now</a:t>
            </a:r>
            <a:r>
              <a:rPr b="1" lang="en" sz="2600"/>
              <a:t> </a:t>
            </a:r>
            <a:endParaRPr b="0" i="0" sz="4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5795"/>
            <a:ext cx="8839199" cy="411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39200" cy="457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0"/>
          <p:cNvSpPr txBox="1"/>
          <p:nvPr/>
        </p:nvSpPr>
        <p:spPr>
          <a:xfrm>
            <a:off x="364000" y="289898"/>
            <a:ext cx="8595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Edit a model file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660" name="Google Shape;660;p110"/>
          <p:cNvSpPr/>
          <p:nvPr/>
        </p:nvSpPr>
        <p:spPr>
          <a:xfrm>
            <a:off x="727900" y="6560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/**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* Sample business network definition.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*/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namespace org.imc.basic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asset Account identified by accountId {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o String accountId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--&gt; Customer owner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o Double balance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}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participant Customer identified by customerId {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o String customerId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o String firstName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o String lastName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}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transaction AccountTransfer {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--&gt; Account from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--&gt; Account to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o Double amount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}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Select </a:t>
            </a:r>
            <a:r>
              <a:rPr b="1" lang="en" sz="2600">
                <a:solidFill>
                  <a:srgbClr val="FF0000"/>
                </a:solidFill>
              </a:rPr>
              <a:t>Model file</a:t>
            </a:r>
            <a:r>
              <a:rPr b="1" lang="en" sz="2600"/>
              <a:t>, click </a:t>
            </a:r>
            <a:r>
              <a:rPr b="1" lang="en" sz="2600">
                <a:solidFill>
                  <a:srgbClr val="FF0000"/>
                </a:solidFill>
              </a:rPr>
              <a:t>edit icon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666" name="Google Shape;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1920"/>
            <a:ext cx="8839203" cy="459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0" y="1235250"/>
            <a:ext cx="9020201" cy="47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3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Edit a s</a:t>
            </a:r>
            <a:r>
              <a:rPr b="1" lang="en" sz="2600"/>
              <a:t>cript file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677" name="Google Shape;677;p113"/>
          <p:cNvSpPr/>
          <p:nvPr/>
        </p:nvSpPr>
        <p:spPr>
          <a:xfrm>
            <a:off x="727900" y="6560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/**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* Place a transaction for transfering money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* @param {org.imc.basic.AccountTransfer} AccountTransfer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* @transaction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*/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 accountTransfer(accountTransfer) { 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if (accountTransfer.from.balance &lt; accountTransfer.amount) {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throw new Error('Insufficient fund');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}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accountTransfer.from.balance -= accountTransfer.amount;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accountTransfer.to.balance += accountTransfer.amount;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return getAssetRegistry('org.imc.basic.Account')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.then(function(assetRegistry) {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return assetRegistry.update(accountTransfer.from);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})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4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Edit a script file (cont.)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683" name="Google Shape;683;p114"/>
          <p:cNvSpPr/>
          <p:nvPr/>
        </p:nvSpPr>
        <p:spPr>
          <a:xfrm>
            <a:off x="727900" y="6560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.then(function() {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return getAssetRegistry('org.imc.basic.Account');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})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.then(function(assetRegistry) {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return assetRegistry.update(accountTransfer.to);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});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}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491"/>
            <a:ext cx="9144000" cy="429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5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Select </a:t>
            </a:r>
            <a:r>
              <a:rPr b="1" lang="en" sz="2600">
                <a:solidFill>
                  <a:srgbClr val="FF0000"/>
                </a:solidFill>
              </a:rPr>
              <a:t>Add a</a:t>
            </a:r>
            <a:r>
              <a:rPr b="1" lang="en" sz="2600">
                <a:solidFill>
                  <a:srgbClr val="FF0000"/>
                </a:solidFill>
              </a:rPr>
              <a:t> file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689" name="Google Shape;68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1" cy="459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6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Choose </a:t>
            </a:r>
            <a:r>
              <a:rPr b="1" lang="en" sz="2600">
                <a:solidFill>
                  <a:srgbClr val="FF0000"/>
                </a:solidFill>
              </a:rPr>
              <a:t>Script File(.js)</a:t>
            </a:r>
            <a:r>
              <a:rPr b="1" lang="en" sz="2600"/>
              <a:t>, the click </a:t>
            </a:r>
            <a:r>
              <a:rPr b="1" lang="en" sz="2600">
                <a:solidFill>
                  <a:srgbClr val="FF0000"/>
                </a:solidFill>
              </a:rPr>
              <a:t>Add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695" name="Google Shape;69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750" y="932225"/>
            <a:ext cx="5397175" cy="55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7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</a:t>
            </a:r>
            <a:r>
              <a:rPr b="1" lang="en" sz="2600"/>
              <a:t>Deploying the updated business network,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Click </a:t>
            </a:r>
            <a:r>
              <a:rPr b="1" lang="en" sz="2600">
                <a:solidFill>
                  <a:srgbClr val="FF0000"/>
                </a:solidFill>
              </a:rPr>
              <a:t>Deploy</a:t>
            </a:r>
            <a:r>
              <a:rPr b="1" lang="en" sz="2600"/>
              <a:t> </a:t>
            </a:r>
            <a:r>
              <a:rPr b="1" lang="en" sz="2600">
                <a:solidFill>
                  <a:srgbClr val="FF0000"/>
                </a:solidFill>
              </a:rPr>
              <a:t>change</a:t>
            </a:r>
            <a:r>
              <a:rPr b="1" lang="en" sz="2600">
                <a:solidFill>
                  <a:srgbClr val="FF0000"/>
                </a:solidFill>
              </a:rPr>
              <a:t> 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01" name="Google Shape;70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39075"/>
            <a:ext cx="8959299" cy="4710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8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Click </a:t>
            </a:r>
            <a:r>
              <a:rPr b="1" lang="en" sz="2600">
                <a:solidFill>
                  <a:srgbClr val="FF0000"/>
                </a:solidFill>
              </a:rPr>
              <a:t>Upgrade</a:t>
            </a:r>
            <a:r>
              <a:rPr b="1" lang="en" sz="2600">
                <a:solidFill>
                  <a:srgbClr val="FF0000"/>
                </a:solidFill>
              </a:rPr>
              <a:t> 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07" name="Google Shape;70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75" y="1744351"/>
            <a:ext cx="8374975" cy="43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9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Testing the business network definition,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</a:t>
            </a:r>
            <a:r>
              <a:rPr b="1" lang="en" sz="2600">
                <a:solidFill>
                  <a:srgbClr val="FF0000"/>
                </a:solidFill>
              </a:rPr>
              <a:t>Test</a:t>
            </a:r>
            <a:r>
              <a:rPr b="1" lang="en" sz="2600"/>
              <a:t> tab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13" name="Google Shape;71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5795"/>
            <a:ext cx="8839200" cy="3707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0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</a:t>
            </a:r>
            <a:r>
              <a:rPr b="1" lang="en" sz="2600">
                <a:solidFill>
                  <a:srgbClr val="FF0000"/>
                </a:solidFill>
              </a:rPr>
              <a:t>Create New Participant</a:t>
            </a: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19" name="Google Shape;71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74625"/>
            <a:ext cx="9035448" cy="37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1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Enter the first participant, the click </a:t>
            </a:r>
            <a:r>
              <a:rPr b="1" lang="en" sz="2600">
                <a:solidFill>
                  <a:srgbClr val="FF0000"/>
                </a:solidFill>
              </a:rPr>
              <a:t>Create New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25" name="Google Shape;72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825" y="927200"/>
            <a:ext cx="5216700" cy="55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2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Enter the second participant, the click </a:t>
            </a:r>
            <a:r>
              <a:rPr b="1" lang="en" sz="2600">
                <a:solidFill>
                  <a:srgbClr val="FF0000"/>
                </a:solidFill>
              </a:rPr>
              <a:t>Create New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31" name="Google Shape;73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525" y="901150"/>
            <a:ext cx="5352049" cy="56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23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 list of participants will be shown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37" name="Google Shape;73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00" y="1398425"/>
            <a:ext cx="8934326" cy="38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4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Select </a:t>
            </a:r>
            <a:r>
              <a:rPr b="1" lang="en" sz="2600">
                <a:solidFill>
                  <a:srgbClr val="FF0000"/>
                </a:solidFill>
              </a:rPr>
              <a:t>Account</a:t>
            </a:r>
            <a:r>
              <a:rPr b="1" lang="en" sz="2600"/>
              <a:t>, the click </a:t>
            </a:r>
            <a:r>
              <a:rPr b="1" lang="en" sz="2600">
                <a:solidFill>
                  <a:srgbClr val="FF0000"/>
                </a:solidFill>
              </a:rPr>
              <a:t>Create New Asset</a:t>
            </a: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43" name="Google Shape;74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1" cy="362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2"/>
          <p:cNvSpPr txBox="1"/>
          <p:nvPr/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Select Compute Engine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" y="1194350"/>
            <a:ext cx="9091750" cy="480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5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Enter the first account, the click </a:t>
            </a:r>
            <a:r>
              <a:rPr b="1" lang="en" sz="2600">
                <a:solidFill>
                  <a:srgbClr val="FF0000"/>
                </a:solidFill>
              </a:rPr>
              <a:t>Create New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49" name="Google Shape;74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326" y="902125"/>
            <a:ext cx="5267025" cy="55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26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Enter the second account, the click </a:t>
            </a:r>
            <a:r>
              <a:rPr b="1" lang="en" sz="2600">
                <a:solidFill>
                  <a:srgbClr val="FF0000"/>
                </a:solidFill>
              </a:rPr>
              <a:t>Create New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55" name="Google Shape;75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25" y="902150"/>
            <a:ext cx="5306900" cy="56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7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 list of accounts will be shown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61" name="Google Shape;76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0" cy="352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8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Click </a:t>
            </a:r>
            <a:r>
              <a:rPr b="1" lang="en" sz="2600">
                <a:solidFill>
                  <a:srgbClr val="FF0000"/>
                </a:solidFill>
              </a:rPr>
              <a:t>Submit Transaction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67" name="Google Shape;76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3400"/>
            <a:ext cx="8959299" cy="357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9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Enter the transaction information, the click </a:t>
            </a:r>
            <a:r>
              <a:rPr b="1" lang="en" sz="2600">
                <a:solidFill>
                  <a:srgbClr val="FF0000"/>
                </a:solidFill>
              </a:rPr>
              <a:t>Submit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73" name="Google Shape;77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100" y="901125"/>
            <a:ext cx="5171600" cy="55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0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The account balances are now changed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79" name="Google Shape;77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1" cy="359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1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All transactions show events</a:t>
            </a:r>
            <a:endParaRPr b="1" sz="2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785" name="Google Shape;78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203" cy="422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2"/>
          <p:cNvSpPr txBox="1"/>
          <p:nvPr/>
        </p:nvSpPr>
        <p:spPr>
          <a:xfrm>
            <a:off x="648000" y="246888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1" anchor="t" bIns="45000" lIns="90000" spcFirstLastPara="1" rIns="90000" wrap="square" tIns="45000">
            <a:noAutofit/>
          </a:bodyPr>
          <a:lstStyle/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3200"/>
              <a:t>Generate REST APIs</a:t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200"/>
          </a:p>
          <a:p>
            <a:pPr indent="-343080" lvl="0" marL="34308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32"/>
          <p:cNvSpPr/>
          <p:nvPr/>
        </p:nvSpPr>
        <p:spPr>
          <a:xfrm>
            <a:off x="225360" y="3106440"/>
            <a:ext cx="8721000" cy="300"/>
          </a:xfrm>
          <a:custGeom>
            <a:rect b="b" l="l" r="r" t="t"/>
            <a:pathLst>
              <a:path extrusionOk="0" h="120000" w="120000">
                <a:moveTo>
                  <a:pt x="0" y="240000"/>
                </a:moveTo>
                <a:lnTo>
                  <a:pt x="120000" y="360000"/>
                </a:lnTo>
              </a:path>
            </a:pathLst>
          </a:cu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ransition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3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List all of the business cards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800" name="Google Shape;800;p133"/>
          <p:cNvSpPr/>
          <p:nvPr/>
        </p:nvSpPr>
        <p:spPr>
          <a:xfrm>
            <a:off x="194500" y="9608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$ composer card list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801" name="Google Shape;80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00" y="2202150"/>
            <a:ext cx="8856301" cy="2674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4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/>
              <a:t> </a:t>
            </a:r>
            <a:r>
              <a:rPr b="1" lang="en" sz="2600"/>
              <a:t>Start the REST server &amp; generate the API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807" name="Google Shape;807;p134"/>
          <p:cNvSpPr/>
          <p:nvPr/>
        </p:nvSpPr>
        <p:spPr>
          <a:xfrm>
            <a:off x="194500" y="960850"/>
            <a:ext cx="8781900" cy="1690500"/>
          </a:xfrm>
          <a:custGeom>
            <a:rect b="b" l="l" r="r" t="t"/>
            <a:pathLst>
              <a:path extrusionOk="0" h="120000" w="120000">
                <a:moveTo>
                  <a:pt x="960000" y="960000"/>
                </a:moveTo>
                <a:lnTo>
                  <a:pt x="1080000" y="960000"/>
                </a:lnTo>
                <a:lnTo>
                  <a:pt x="1080000" y="1080000"/>
                </a:lnTo>
                <a:lnTo>
                  <a:pt x="960000" y="1080000"/>
                </a:lnTo>
                <a:lnTo>
                  <a:pt x="960000" y="96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$ </a:t>
            </a:r>
            <a:r>
              <a:rPr lang="en" sz="2200"/>
              <a:t>composer-rest-server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Enter the name of the business network card to use: </a:t>
            </a:r>
            <a:r>
              <a:rPr lang="en" sz="1800">
                <a:solidFill>
                  <a:srgbClr val="FF0000"/>
                </a:solidFill>
              </a:rPr>
              <a:t>Admin@hlfv1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Specify if you want namespaces in the generated REST API: </a:t>
            </a:r>
            <a:r>
              <a:rPr lang="en" sz="1800">
                <a:solidFill>
                  <a:srgbClr val="FF0000"/>
                </a:solidFill>
              </a:rPr>
              <a:t>never use namespaces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Specify if you want to use an API key to secure the REST API: </a:t>
            </a:r>
            <a:r>
              <a:rPr lang="en" sz="1800">
                <a:solidFill>
                  <a:srgbClr val="FF0000"/>
                </a:solidFill>
              </a:rPr>
              <a:t>No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Specify if you want to enable authentication for the REST API using Passport: </a:t>
            </a:r>
            <a:r>
              <a:rPr lang="en" sz="1800">
                <a:solidFill>
                  <a:srgbClr val="FF0000"/>
                </a:solidFill>
              </a:rPr>
              <a:t>No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Specify if you want to enable event publication over WebSockets: </a:t>
            </a:r>
            <a:r>
              <a:rPr lang="en" sz="1800">
                <a:solidFill>
                  <a:srgbClr val="FF0000"/>
                </a:solidFill>
              </a:rPr>
              <a:t>Yes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Specify if you want to enable TLS security for the REST API: </a:t>
            </a:r>
            <a:r>
              <a:rPr lang="en" sz="1800">
                <a:solidFill>
                  <a:srgbClr val="FF0000"/>
                </a:solidFill>
              </a:rPr>
              <a:t>No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3"/>
          <p:cNvSpPr txBox="1"/>
          <p:nvPr/>
        </p:nvSpPr>
        <p:spPr>
          <a:xfrm>
            <a:off x="888840" y="304920"/>
            <a:ext cx="758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Select Create Instance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2536"/>
            <a:ext cx="9144002" cy="448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850"/>
            <a:ext cx="9025249" cy="38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36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Browse REST APIs </a:t>
            </a:r>
            <a:r>
              <a:rPr b="1" lang="en" sz="2600"/>
              <a:t>(http://ip-address:</a:t>
            </a:r>
            <a:r>
              <a:rPr b="1" lang="en" sz="2600"/>
              <a:t>3000/explorer</a:t>
            </a:r>
            <a:r>
              <a:rPr b="1" lang="en" sz="2600"/>
              <a:t>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4382"/>
            <a:ext cx="8839199" cy="312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7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Test the REST APIs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0" name="Google Shape;83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198" cy="35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0" y="1233025"/>
            <a:ext cx="8962899" cy="4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8839199" cy="4480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0"/>
          <p:cNvSpPr txBox="1"/>
          <p:nvPr/>
        </p:nvSpPr>
        <p:spPr>
          <a:xfrm>
            <a:off x="364000" y="289895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Reference:  </a:t>
            </a:r>
            <a:r>
              <a:rPr b="1" lang="en" sz="1800"/>
              <a:t>https://hyperledger.github.io/composer/latest/installing/installing-index.html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395"/>
            <a:ext cx="8839198" cy="481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41"/>
          <p:cNvSpPr txBox="1"/>
          <p:nvPr>
            <p:ph idx="4294967295" type="subTitle"/>
          </p:nvPr>
        </p:nvSpPr>
        <p:spPr>
          <a:xfrm>
            <a:off x="685800" y="1620837"/>
            <a:ext cx="7731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www.facebook.com/imcinstitute</a:t>
            </a:r>
            <a:endParaRPr/>
          </a:p>
        </p:txBody>
      </p:sp>
      <p:pic>
        <p:nvPicPr>
          <p:cNvPr id="864" name="Google Shape;86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162" y="2025650"/>
            <a:ext cx="1384200" cy="11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0" y="1566877"/>
            <a:ext cx="8807049" cy="4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3"/>
          <p:cNvSpPr txBox="1"/>
          <p:nvPr/>
        </p:nvSpPr>
        <p:spPr>
          <a:xfrm>
            <a:off x="774720" y="2766600"/>
            <a:ext cx="7581600" cy="94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br>
              <a:rPr b="0" lang="en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2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www.imcinstitute.com</a:t>
            </a:r>
            <a:br>
              <a:rPr b="0" lang="en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www.facebook.com/imcinstitute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4"/>
          <p:cNvSpPr txBox="1"/>
          <p:nvPr/>
        </p:nvSpPr>
        <p:spPr>
          <a:xfrm>
            <a:off x="304800" y="381120"/>
            <a:ext cx="85953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600"/>
              <a:t>Create an instance with the following configuration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300" y="1908650"/>
            <a:ext cx="4157499" cy="37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50" y="2016045"/>
            <a:ext cx="4605499" cy="3808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